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  <p:sldMasterId id="2147483801" r:id="rId2"/>
  </p:sldMasterIdLst>
  <p:notesMasterIdLst>
    <p:notesMasterId r:id="rId24"/>
  </p:notesMasterIdLst>
  <p:sldIdLst>
    <p:sldId id="265" r:id="rId3"/>
    <p:sldId id="271" r:id="rId4"/>
    <p:sldId id="295" r:id="rId5"/>
    <p:sldId id="267" r:id="rId6"/>
    <p:sldId id="272" r:id="rId7"/>
    <p:sldId id="273" r:id="rId8"/>
    <p:sldId id="281" r:id="rId9"/>
    <p:sldId id="282" r:id="rId10"/>
    <p:sldId id="283" r:id="rId11"/>
    <p:sldId id="268" r:id="rId12"/>
    <p:sldId id="275" r:id="rId13"/>
    <p:sldId id="276" r:id="rId14"/>
    <p:sldId id="287" r:id="rId15"/>
    <p:sldId id="298" r:id="rId16"/>
    <p:sldId id="296" r:id="rId17"/>
    <p:sldId id="299" r:id="rId18"/>
    <p:sldId id="291" r:id="rId19"/>
    <p:sldId id="292" r:id="rId20"/>
    <p:sldId id="293" r:id="rId21"/>
    <p:sldId id="294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6552" autoAdjust="0"/>
  </p:normalViewPr>
  <p:slideViewPr>
    <p:cSldViewPr snapToGrid="0">
      <p:cViewPr>
        <p:scale>
          <a:sx n="25" d="100"/>
          <a:sy n="25" d="100"/>
        </p:scale>
        <p:origin x="2760" y="13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83097-1275-4B6D-960A-10C4592D2D96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55CD3-4FB9-4DC4-861D-9C41AE198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55CD3-4FB9-4DC4-861D-9C41AE1981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55CD3-4FB9-4DC4-861D-9C41AE1981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9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1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7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3818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1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0845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92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9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EA19-0C66-490A-91EC-5C8EA579D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29401-B95B-4478-A2DC-BF480CBF3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8178-D037-496A-81FE-AE90AC5A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59A64-1102-4140-9A13-DDA58908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D5443-BDD1-403F-8195-241D1414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86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CB45-4D0D-4B38-A217-8CA8AB99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B62E-6E65-4234-BC44-510B632E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F0D6E-3A6F-4426-8FA8-5E9351D6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B649-A3E0-4F42-B302-6AD0174F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6BCB3-9047-4C98-ADCB-609985BC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9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0A35-0633-46C5-BA23-AE286A33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6EF52-509A-4B19-A22C-79EE46786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502E9-7E2D-42B1-B92D-38AD6A9B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ECE6-FB5D-49CC-BC2D-A4806E09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4F25-0F0C-4A32-B7D0-70ED9331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5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62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3141-6337-408C-889F-4DD0BB78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4E634-7251-4D6E-A21F-807600E14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0BB26-3C08-48AD-A402-D1BEB9917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6562D-D51E-4192-BF96-54049D7A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A2E54-CA68-46B2-8209-1C84AE61F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98DAE-636B-4DF8-BD5C-CBDA8A74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35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2D21-5B93-4491-A2E7-259B262E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D7FA8-2FD4-4A5F-B834-DE0939AB1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5775D-1173-4CBB-9496-48BD021F6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F77B5-8964-4B0B-A26F-EA23188E1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DDB8A-FA8D-4FC5-8065-0A8B683D8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8C467-CA21-43D4-BAE7-CFAB979F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2D67C-3C8C-4521-85A3-CD457543B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5CB14-6D17-4D80-BDB5-011781B7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6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7CA5C-7F36-48D1-B19D-9542D1B8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46916-9E33-421C-9126-98E8D74D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B0A60-9714-4874-B0CB-814D0D01C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BB601-9A2D-4262-B242-7DCF6961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43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1A22C1-E990-4ADE-8F0C-BE485CB7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59085-FD56-4372-B4B3-AC50B1C6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3B0EF-E00A-485E-B190-9C8E14789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4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F0D2-2FEB-4F44-9A24-145E633A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851BB-0A44-4084-97C0-0794726D3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CB559-5B7B-4441-BC02-2A4EF90A2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1F5EE-905E-4BE0-949C-231DC6AB1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281A4-50DC-4020-AF5B-68FFFF56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13443-AE35-413A-BD22-CD1EC991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1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1C83-5621-43F8-BF78-EDBC44EC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68B06C-9BB0-4E39-AC30-86000DADC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EBA61-E818-4451-A541-B1B262D50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0AB9B-6C3C-4984-90CD-0CCC88B9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35993-16E4-4CB9-BFEC-CF642C53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31BCC-EACB-4872-A014-E196576F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74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1E22-CEAF-4438-9DB4-AFA577AB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26BE8-85E9-4EE3-8C5F-487002EF4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5F9A-CB1A-47EA-BFA1-1C9113FE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2E926-CC85-4E19-987C-FE831236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4BE3D-BF23-4892-98D6-CAE6D795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85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9DDD5-0882-40AC-A2DE-8F6C6663D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FEB4A-169B-4F32-AAC6-F74FBAA1C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A480-797C-40DB-A2C6-F5EC63986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A81EC-6459-42F0-94DC-081C4A8BA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B1B04-A20E-48D8-B63D-8BF914A2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0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1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0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5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7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9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8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0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3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4361C-9CEC-4A98-9B50-14772D48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6B2DD-249E-4A0A-8D16-7E177F87F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4920F-B9D7-4AD4-AAA5-B4806A971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FC86C-E442-4B98-8886-38CF656B1C2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747CB-7FAF-4535-AFBE-88030A664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DDC78-9315-41E8-AD30-BBB780C3E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1EE81-AE15-4C84-988A-467915F5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4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 rot="20734436">
            <a:off x="-16426" y="-1753021"/>
            <a:ext cx="12806907" cy="743389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 rot="20734436">
            <a:off x="-25951" y="-1753022"/>
            <a:ext cx="12806907" cy="7433899"/>
          </a:xfrm>
          <a:prstGeom prst="roundRect">
            <a:avLst/>
          </a:prstGeom>
          <a:solidFill>
            <a:srgbClr val="FFC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64449" y="157790"/>
            <a:ext cx="10515600" cy="1301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800" dirty="0">
                <a:latin typeface="Segoe UI Black" panose="020B0A02040204020203" pitchFamily="34" charset="0"/>
                <a:ea typeface="Segoe UI Black" panose="020B0A02040204020203" pitchFamily="34" charset="0"/>
              </a:rPr>
              <a:t>Tour Explorer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1409522"/>
            <a:ext cx="3283857" cy="67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74743" y="5225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409521"/>
            <a:ext cx="10515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Group Members</a:t>
            </a:r>
          </a:p>
          <a:p>
            <a:pPr algn="ctr"/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Muhammad Hamza Aziz (FA19-BSE-001)</a:t>
            </a:r>
          </a:p>
          <a:p>
            <a:pPr algn="ctr"/>
            <a:endParaRPr lang="en-U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Ahmad Mujtaba(FA19-BSE-113)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90171" y="4351831"/>
            <a:ext cx="41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608780" y="4632808"/>
            <a:ext cx="1934029" cy="1934029"/>
          </a:xfrm>
          <a:prstGeom prst="ellipse">
            <a:avLst/>
          </a:prstGeom>
          <a:noFill/>
          <a:ln w="3810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9079927" y="5665322"/>
            <a:ext cx="1803030" cy="1803030"/>
          </a:xfrm>
          <a:prstGeom prst="ellipse">
            <a:avLst/>
          </a:prstGeom>
          <a:noFill/>
          <a:ln w="381000">
            <a:gradFill>
              <a:gsLst>
                <a:gs pos="0">
                  <a:srgbClr val="FFC00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78919-5863-4B7F-BB1F-514DFAEDE91D}"/>
              </a:ext>
            </a:extLst>
          </p:cNvPr>
          <p:cNvSpPr txBox="1"/>
          <p:nvPr/>
        </p:nvSpPr>
        <p:spPr>
          <a:xfrm>
            <a:off x="911952" y="3723269"/>
            <a:ext cx="10368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Supervisor</a:t>
            </a:r>
          </a:p>
          <a:p>
            <a:pPr algn="ctr"/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Dr. Shahbaz Akhtar Abid</a:t>
            </a:r>
          </a:p>
        </p:txBody>
      </p:sp>
    </p:spTree>
    <p:extLst>
      <p:ext uri="{BB962C8B-B14F-4D97-AF65-F5344CB8AC3E}">
        <p14:creationId xmlns:p14="http://schemas.microsoft.com/office/powerpoint/2010/main" val="4231937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14" y="3051857"/>
            <a:ext cx="4386632" cy="7542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Tourist </a:t>
            </a:r>
            <a:r>
              <a:rPr lang="en-US" sz="4000" dirty="0" err="1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Usecases</a:t>
            </a:r>
            <a:endParaRPr lang="en-US" sz="40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9584" y="1156855"/>
            <a:ext cx="538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E" sz="1400" dirty="0"/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5A823F-FA5A-4F03-B1A3-2453BA8D8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377" y="1484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7D142-968E-4E00-9964-7C9423B0FA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21" y="-1"/>
            <a:ext cx="6674353" cy="692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0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0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45" y="3051856"/>
            <a:ext cx="4386632" cy="75428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Tour Guide </a:t>
            </a:r>
            <a:r>
              <a:rPr lang="en-US" sz="4000" dirty="0" err="1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Usecases</a:t>
            </a:r>
            <a:endParaRPr lang="en-US" sz="40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9584" y="1156855"/>
            <a:ext cx="538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E" sz="1400" dirty="0"/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5A823F-FA5A-4F03-B1A3-2453BA8D8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377" y="1484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C50A0-74DF-46AC-A26A-151AD76E9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997" y="9931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E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B9AAC-BAC8-4B5C-8A5C-A6F4675EF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818" y="301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D3528-1192-4B20-9190-C5E7322FA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23" y="-30163"/>
            <a:ext cx="6566635" cy="69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4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0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475" y="2992722"/>
            <a:ext cx="4386632" cy="75428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Admin</a:t>
            </a:r>
            <a:br>
              <a:rPr lang="en-US" sz="4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dirty="0" err="1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Usecases</a:t>
            </a:r>
            <a:endParaRPr lang="en-US" sz="40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9584" y="1156855"/>
            <a:ext cx="538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E" sz="1400" dirty="0"/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5A823F-FA5A-4F03-B1A3-2453BA8D8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377" y="1484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C50A0-74DF-46AC-A26A-151AD76E9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997" y="9931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E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B9AAC-BAC8-4B5C-8A5C-A6F4675EF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818" y="301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D22F7-C9C3-42CA-A894-EAA9CF01FF2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98" y="148431"/>
            <a:ext cx="7014258" cy="65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0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6096000" y="-9832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6096000" y="-9832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solidFill>
            <a:srgbClr val="FFC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279" y="2846762"/>
            <a:ext cx="6040522" cy="754286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Screenshots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584" y="1156855"/>
            <a:ext cx="538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E" sz="1400" dirty="0"/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6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15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0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2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15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0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2" grpId="0"/>
          <p:bldP spid="30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B8038E-B579-40B3-86D5-FBD9E7A14D61}"/>
              </a:ext>
            </a:extLst>
          </p:cNvPr>
          <p:cNvCxnSpPr/>
          <p:nvPr/>
        </p:nvCxnSpPr>
        <p:spPr>
          <a:xfrm>
            <a:off x="0" y="543313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A36CB4F-972A-4BA8-A116-D155A23D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45"/>
            <a:ext cx="12192000" cy="606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B8038E-B579-40B3-86D5-FBD9E7A14D61}"/>
              </a:ext>
            </a:extLst>
          </p:cNvPr>
          <p:cNvCxnSpPr/>
          <p:nvPr/>
        </p:nvCxnSpPr>
        <p:spPr>
          <a:xfrm>
            <a:off x="0" y="543313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223BE67-B144-4468-8F4F-FA5EE0D3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644"/>
            <a:ext cx="12192000" cy="596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B8038E-B579-40B3-86D5-FBD9E7A14D61}"/>
              </a:ext>
            </a:extLst>
          </p:cNvPr>
          <p:cNvCxnSpPr/>
          <p:nvPr/>
        </p:nvCxnSpPr>
        <p:spPr>
          <a:xfrm>
            <a:off x="0" y="543313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DE7002C-CA56-4EBC-9AE4-E83240F6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549"/>
            <a:ext cx="12192000" cy="61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0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3;p37">
            <a:extLst>
              <a:ext uri="{FF2B5EF4-FFF2-40B4-BE49-F238E27FC236}">
                <a16:creationId xmlns:a16="http://schemas.microsoft.com/office/drawing/2014/main" id="{1A4716E3-8237-4596-AFA2-F7097B7FAA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438" y="152400"/>
            <a:ext cx="11841124" cy="6553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60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2CDA0-0956-4C4F-A9DA-60B631DC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40" y="0"/>
            <a:ext cx="10002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F6F6D-0879-4C90-B3DB-F05123C1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449"/>
            <a:ext cx="12192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3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3" y="842170"/>
            <a:ext cx="5207889" cy="754286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</a:t>
            </a:r>
            <a:r>
              <a:rPr lang="en-GB" sz="400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Motivation</a:t>
            </a:r>
            <a:br>
              <a:rPr lang="en-AE" sz="4000" b="1" dirty="0"/>
            </a:br>
            <a:endParaRPr lang="en-US" sz="4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8372" y="1738677"/>
            <a:ext cx="679599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Tourism is a significant factor in economic Growth. As tourism became the world’s largest industry by growing rapidly in the last two decades. </a:t>
            </a:r>
          </a:p>
          <a:p>
            <a:pPr>
              <a:lnSpc>
                <a:spcPct val="150000"/>
              </a:lnSpc>
            </a:pPr>
            <a:endParaRPr lang="en-I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Platform for guided tours and attractions recommendation in Pakistan</a:t>
            </a:r>
            <a:endParaRPr lang="en-A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B5FD32-3955-4B7F-ADB2-B341D611D2C6}"/>
              </a:ext>
            </a:extLst>
          </p:cNvPr>
          <p:cNvGrpSpPr/>
          <p:nvPr/>
        </p:nvGrpSpPr>
        <p:grpSpPr>
          <a:xfrm>
            <a:off x="6396182" y="-19662"/>
            <a:ext cx="7163602" cy="6877662"/>
            <a:chOff x="4450885" y="-9831"/>
            <a:chExt cx="7739432" cy="6877662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CD887406-88C6-408C-8550-8684BD77172F}"/>
                </a:ext>
              </a:extLst>
            </p:cNvPr>
            <p:cNvSpPr/>
            <p:nvPr/>
          </p:nvSpPr>
          <p:spPr>
            <a:xfrm>
              <a:off x="4529155" y="-9831"/>
              <a:ext cx="7661162" cy="6867831"/>
            </a:xfrm>
            <a:prstGeom prst="parallelogram">
              <a:avLst>
                <a:gd name="adj" fmla="val 388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BEE8D9E-0A93-4702-BEDD-F1749D0680EA}"/>
                </a:ext>
              </a:extLst>
            </p:cNvPr>
            <p:cNvSpPr/>
            <p:nvPr/>
          </p:nvSpPr>
          <p:spPr>
            <a:xfrm>
              <a:off x="4501811" y="0"/>
              <a:ext cx="7661163" cy="6867831"/>
            </a:xfrm>
            <a:prstGeom prst="parallelogram">
              <a:avLst>
                <a:gd name="adj" fmla="val 4563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FBF8D81-39DA-4F32-ACC5-50B9059E354E}"/>
                </a:ext>
              </a:extLst>
            </p:cNvPr>
            <p:cNvSpPr/>
            <p:nvPr/>
          </p:nvSpPr>
          <p:spPr>
            <a:xfrm>
              <a:off x="4450885" y="0"/>
              <a:ext cx="7712087" cy="6858000"/>
            </a:xfrm>
            <a:prstGeom prst="parallelogram">
              <a:avLst>
                <a:gd name="adj" fmla="val 5515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831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0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421C0-194F-4BD3-8DD8-E907F326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950"/>
            <a:ext cx="12192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4842318" y="30345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826442" y="9832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solidFill>
            <a:srgbClr val="FFC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731" y="2065176"/>
            <a:ext cx="4386632" cy="754286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 You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584" y="1156855"/>
            <a:ext cx="538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E" sz="1400" dirty="0"/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0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15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0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2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15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0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2" grpId="0"/>
          <p:bldP spid="3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396182" y="-19662"/>
            <a:ext cx="7163602" cy="6877662"/>
            <a:chOff x="4450885" y="-9831"/>
            <a:chExt cx="7739432" cy="6877662"/>
          </a:xfrm>
        </p:grpSpPr>
        <p:sp>
          <p:nvSpPr>
            <p:cNvPr id="18" name="Parallelogram 17"/>
            <p:cNvSpPr/>
            <p:nvPr/>
          </p:nvSpPr>
          <p:spPr>
            <a:xfrm>
              <a:off x="4529155" y="-9831"/>
              <a:ext cx="7661162" cy="6867831"/>
            </a:xfrm>
            <a:prstGeom prst="parallelogram">
              <a:avLst>
                <a:gd name="adj" fmla="val 388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/>
            <p:cNvSpPr/>
            <p:nvPr/>
          </p:nvSpPr>
          <p:spPr>
            <a:xfrm>
              <a:off x="4501811" y="0"/>
              <a:ext cx="7661163" cy="6867831"/>
            </a:xfrm>
            <a:prstGeom prst="parallelogram">
              <a:avLst>
                <a:gd name="adj" fmla="val 4563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4450885" y="0"/>
              <a:ext cx="7712087" cy="6858000"/>
            </a:xfrm>
            <a:prstGeom prst="parallelogram">
              <a:avLst>
                <a:gd name="adj" fmla="val 5515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648" y="447879"/>
            <a:ext cx="4386632" cy="7542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A29D9-EC3C-4D4F-B5D7-3C84B858FD05}"/>
              </a:ext>
            </a:extLst>
          </p:cNvPr>
          <p:cNvSpPr txBox="1"/>
          <p:nvPr/>
        </p:nvSpPr>
        <p:spPr>
          <a:xfrm>
            <a:off x="639648" y="1749110"/>
            <a:ext cx="67231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dirty="0">
                <a:solidFill>
                  <a:srgbClr val="000000"/>
                </a:solidFill>
                <a:effectLst/>
                <a:latin typeface="TimesNewRomanPSMT"/>
              </a:rPr>
              <a:t>The objectives of our project are:</a:t>
            </a:r>
          </a:p>
          <a:p>
            <a:br>
              <a:rPr lang="en-GB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SymbolMT"/>
              </a:rPr>
              <a:t>• To C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TimesNewRomanPSMT"/>
              </a:rPr>
              <a:t>reate a unique platform for tourists and recommend them major attractive spots.</a:t>
            </a:r>
          </a:p>
          <a:p>
            <a:endParaRPr lang="en-GB" sz="1800" b="0" i="0" dirty="0">
              <a:solidFill>
                <a:srgbClr val="000000"/>
              </a:solidFill>
              <a:effectLst/>
              <a:latin typeface="TimesNewRomanPSMT"/>
            </a:endParaRPr>
          </a:p>
          <a:p>
            <a:br>
              <a:rPr lang="en-GB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SymbolMT"/>
              </a:rPr>
              <a:t>•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TimesNewRomanPSMT"/>
              </a:rPr>
              <a:t>To provide an opportunity for locals to register to our web app and sell their services as a Tour Guide.</a:t>
            </a:r>
          </a:p>
          <a:p>
            <a:endParaRPr lang="en-GB" sz="1800" b="0" i="0" dirty="0">
              <a:solidFill>
                <a:srgbClr val="000000"/>
              </a:solidFill>
              <a:effectLst/>
              <a:latin typeface="TimesNewRomanPSMT"/>
            </a:endParaRPr>
          </a:p>
          <a:p>
            <a:br>
              <a:rPr lang="en-GB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SymbolMT"/>
              </a:rPr>
              <a:t>•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TimesNewRomanPSMT"/>
              </a:rPr>
              <a:t>To provide a Guided Tour booking system</a:t>
            </a:r>
            <a:br>
              <a:rPr lang="en-GB" dirty="0"/>
            </a:b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72408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>
          <a:xfrm>
            <a:off x="4826442" y="0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412" y="478821"/>
            <a:ext cx="4386632" cy="7542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Features</a:t>
            </a:r>
          </a:p>
        </p:txBody>
      </p:sp>
      <p:sp>
        <p:nvSpPr>
          <p:cNvPr id="6" name="Oval 5"/>
          <p:cNvSpPr/>
          <p:nvPr/>
        </p:nvSpPr>
        <p:spPr>
          <a:xfrm>
            <a:off x="5903607" y="1358479"/>
            <a:ext cx="2457295" cy="244362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94056" y="1126891"/>
            <a:ext cx="2862722" cy="2862722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370206" y="803041"/>
            <a:ext cx="3510422" cy="3510422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814689" y="2693001"/>
            <a:ext cx="217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Book Guided Tours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43994" y="4563393"/>
            <a:ext cx="2515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Online Payment, Chat and much more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47143" y="2518535"/>
            <a:ext cx="910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92882" y="4317171"/>
            <a:ext cx="906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24324" y="855964"/>
            <a:ext cx="2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View Top Attraction Sites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56778" y="681498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9" name="Oval 8"/>
          <p:cNvSpPr/>
          <p:nvPr/>
        </p:nvSpPr>
        <p:spPr>
          <a:xfrm>
            <a:off x="8204200" y="1126891"/>
            <a:ext cx="241300" cy="241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721530" y="2853561"/>
            <a:ext cx="241300" cy="241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011604" y="4176238"/>
            <a:ext cx="241300" cy="241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0736C-E7C8-4A33-AFDA-60A5E80049BD}"/>
              </a:ext>
            </a:extLst>
          </p:cNvPr>
          <p:cNvSpPr txBox="1"/>
          <p:nvPr/>
        </p:nvSpPr>
        <p:spPr>
          <a:xfrm flipH="1">
            <a:off x="525037" y="1474947"/>
            <a:ext cx="438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Top Attractions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n-AE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697F92-056E-48EE-AA95-BF6101DC2FD0}"/>
              </a:ext>
            </a:extLst>
          </p:cNvPr>
          <p:cNvSpPr txBox="1"/>
          <p:nvPr/>
        </p:nvSpPr>
        <p:spPr>
          <a:xfrm flipH="1">
            <a:off x="557645" y="2117016"/>
            <a:ext cx="43866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Tour Guides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Guided 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User-friendly interface	</a:t>
            </a:r>
            <a:endParaRPr lang="en-AE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9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2" grpId="0"/>
          <p:bldP spid="6" grpId="0" animBg="1"/>
          <p:bldP spid="23" grpId="0" animBg="1"/>
          <p:bldP spid="24" grpId="0" animBg="1"/>
          <p:bldP spid="60" grpId="0"/>
          <p:bldP spid="61" grpId="0"/>
          <p:bldP spid="62" grpId="0"/>
          <p:bldP spid="63" grpId="0"/>
          <p:bldP spid="25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2" grpId="0"/>
          <p:bldP spid="6" grpId="0" animBg="1"/>
          <p:bldP spid="23" grpId="0" animBg="1"/>
          <p:bldP spid="24" grpId="0" animBg="1"/>
          <p:bldP spid="60" grpId="0"/>
          <p:bldP spid="61" grpId="0"/>
          <p:bldP spid="62" grpId="0"/>
          <p:bldP spid="63" grpId="0"/>
          <p:bldP spid="25" grpId="0"/>
          <p:bldP spid="2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>
          <a:xfrm>
            <a:off x="5038751" y="0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412" y="478821"/>
            <a:ext cx="4386632" cy="7542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Users</a:t>
            </a:r>
          </a:p>
        </p:txBody>
      </p:sp>
      <p:sp>
        <p:nvSpPr>
          <p:cNvPr id="6" name="Oval 5"/>
          <p:cNvSpPr/>
          <p:nvPr/>
        </p:nvSpPr>
        <p:spPr>
          <a:xfrm>
            <a:off x="5988205" y="1338464"/>
            <a:ext cx="2457295" cy="244362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85491" y="1126891"/>
            <a:ext cx="2862722" cy="2862722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461641" y="803040"/>
            <a:ext cx="3510422" cy="3510422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931899" y="2797199"/>
            <a:ext cx="2174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Tourist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43994" y="4563393"/>
            <a:ext cx="251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Admin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039469" y="2535590"/>
            <a:ext cx="910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92882" y="4317171"/>
            <a:ext cx="906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37027" y="971497"/>
            <a:ext cx="202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Tour Guide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04515" y="676256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9" name="Oval 8"/>
          <p:cNvSpPr/>
          <p:nvPr/>
        </p:nvSpPr>
        <p:spPr>
          <a:xfrm>
            <a:off x="8204200" y="1126891"/>
            <a:ext cx="241300" cy="241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781640" y="2846889"/>
            <a:ext cx="241300" cy="241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011604" y="4176238"/>
            <a:ext cx="241300" cy="241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0736C-E7C8-4A33-AFDA-60A5E80049BD}"/>
              </a:ext>
            </a:extLst>
          </p:cNvPr>
          <p:cNvSpPr txBox="1"/>
          <p:nvPr/>
        </p:nvSpPr>
        <p:spPr>
          <a:xfrm flipH="1">
            <a:off x="534237" y="1510738"/>
            <a:ext cx="238764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Attractions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7462D-93BE-4C54-A2BA-38969F9392B4}"/>
              </a:ext>
            </a:extLst>
          </p:cNvPr>
          <p:cNvSpPr txBox="1"/>
          <p:nvPr/>
        </p:nvSpPr>
        <p:spPr>
          <a:xfrm flipH="1">
            <a:off x="3006593" y="1510738"/>
            <a:ext cx="238764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Tour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CRUD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Get Reservations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Manage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8B6DF-7735-424E-B1F6-C2915C4DD723}"/>
              </a:ext>
            </a:extLst>
          </p:cNvPr>
          <p:cNvSpPr txBox="1"/>
          <p:nvPr/>
        </p:nvSpPr>
        <p:spPr>
          <a:xfrm flipH="1">
            <a:off x="1830692" y="4296888"/>
            <a:ext cx="23876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Admin</a:t>
            </a:r>
            <a:endParaRPr lang="en-GB" sz="2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Manage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View Reservations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Manage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Manage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b="1" dirty="0"/>
          </a:p>
        </p:txBody>
      </p:sp>
    </p:spTree>
    <p:extLst>
      <p:ext uri="{BB962C8B-B14F-4D97-AF65-F5344CB8AC3E}">
        <p14:creationId xmlns:p14="http://schemas.microsoft.com/office/powerpoint/2010/main" val="427965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2" grpId="0"/>
          <p:bldP spid="6" grpId="0" animBg="1"/>
          <p:bldP spid="23" grpId="0" animBg="1"/>
          <p:bldP spid="24" grpId="0" animBg="1"/>
          <p:bldP spid="60" grpId="0"/>
          <p:bldP spid="61" grpId="0"/>
          <p:bldP spid="62" grpId="0"/>
          <p:bldP spid="63" grpId="0"/>
          <p:bldP spid="25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2" grpId="0"/>
          <p:bldP spid="6" grpId="0" animBg="1"/>
          <p:bldP spid="23" grpId="0" animBg="1"/>
          <p:bldP spid="24" grpId="0" animBg="1"/>
          <p:bldP spid="60" grpId="0"/>
          <p:bldP spid="61" grpId="0"/>
          <p:bldP spid="62" grpId="0"/>
          <p:bldP spid="63" grpId="0"/>
          <p:bldP spid="25" grpId="0"/>
          <p:bldP spid="2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339" y="303932"/>
            <a:ext cx="4386632" cy="7542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A29D9-EC3C-4D4F-B5D7-3C84B858FD05}"/>
              </a:ext>
            </a:extLst>
          </p:cNvPr>
          <p:cNvSpPr txBox="1"/>
          <p:nvPr/>
        </p:nvSpPr>
        <p:spPr>
          <a:xfrm>
            <a:off x="2734411" y="784154"/>
            <a:ext cx="672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rgbClr val="00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GB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 are using 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Incremental Process Model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for our project.</a:t>
            </a:r>
          </a:p>
          <a:p>
            <a:endParaRPr lang="en-GB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FD54F6-A3D3-42BD-8EDD-D5F7DC51B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" r="8191" b="27710"/>
          <a:stretch/>
        </p:blipFill>
        <p:spPr>
          <a:xfrm>
            <a:off x="1" y="1738261"/>
            <a:ext cx="12260062" cy="51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09584" y="1156855"/>
            <a:ext cx="538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E" sz="1400" dirty="0"/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1748DF-B0E4-4536-96CF-71989F8F6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75337" y="1418465"/>
            <a:ext cx="5731510" cy="48329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C9DD71D-0AA0-4409-B41F-F46DD674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44" y="527104"/>
            <a:ext cx="5489637" cy="75428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495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9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4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0" grpId="0"/>
          <p:bldP spid="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09584" y="1156855"/>
            <a:ext cx="538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E" sz="1400" dirty="0"/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9DD71D-0AA0-4409-B41F-F46DD674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168" y="391717"/>
            <a:ext cx="4666166" cy="7542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Technologies</a:t>
            </a: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705A9-5BFF-4E18-8448-9B267DA5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37" y="1418464"/>
            <a:ext cx="3109625" cy="2472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4735D-2900-4997-B130-BF36A7914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11" y="4251222"/>
            <a:ext cx="4876800" cy="933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CB6DE9-58D6-45A9-8270-DAD6D43952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" t="34466" r="6602" b="32904"/>
          <a:stretch/>
        </p:blipFill>
        <p:spPr>
          <a:xfrm>
            <a:off x="5126811" y="5545295"/>
            <a:ext cx="3169329" cy="6077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A80AD9-30DC-4613-A041-81CED1FC6D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11646" r="5746" b="6501"/>
          <a:stretch/>
        </p:blipFill>
        <p:spPr>
          <a:xfrm>
            <a:off x="1360984" y="5241047"/>
            <a:ext cx="2725444" cy="1216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1048B5-8867-47C7-B175-BE8EF89BC1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12220" r="8745" b="11413"/>
          <a:stretch/>
        </p:blipFill>
        <p:spPr>
          <a:xfrm>
            <a:off x="1447424" y="4113583"/>
            <a:ext cx="2552564" cy="11274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829573-4E87-4448-A147-673A1DFF6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4" y="1408273"/>
            <a:ext cx="4944270" cy="24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9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4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30" grpId="0"/>
          <p:bldP spid="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6096000" y="-9832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6096000" y="-9832"/>
            <a:ext cx="7365558" cy="6858000"/>
          </a:xfrm>
          <a:custGeom>
            <a:avLst/>
            <a:gdLst>
              <a:gd name="connsiteX0" fmla="*/ 4430964 w 7365558"/>
              <a:gd name="connsiteY0" fmla="*/ 0 h 6858000"/>
              <a:gd name="connsiteX1" fmla="*/ 7365558 w 7365558"/>
              <a:gd name="connsiteY1" fmla="*/ 0 h 6858000"/>
              <a:gd name="connsiteX2" fmla="*/ 7365558 w 7365558"/>
              <a:gd name="connsiteY2" fmla="*/ 6858000 h 6858000"/>
              <a:gd name="connsiteX3" fmla="*/ 1217864 w 7365558"/>
              <a:gd name="connsiteY3" fmla="*/ 6858000 h 6858000"/>
              <a:gd name="connsiteX4" fmla="*/ 391810 w 7365558"/>
              <a:gd name="connsiteY4" fmla="*/ 6071132 h 6858000"/>
              <a:gd name="connsiteX5" fmla="*/ 348437 w 7365558"/>
              <a:gd name="connsiteY5" fmla="*/ 4285835 h 6858000"/>
              <a:gd name="connsiteX6" fmla="*/ 4430964 w 736555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5558" h="6858000">
                <a:moveTo>
                  <a:pt x="4430964" y="0"/>
                </a:moveTo>
                <a:lnTo>
                  <a:pt x="7365558" y="0"/>
                </a:lnTo>
                <a:lnTo>
                  <a:pt x="7365558" y="6858000"/>
                </a:lnTo>
                <a:lnTo>
                  <a:pt x="1217864" y="6858000"/>
                </a:lnTo>
                <a:lnTo>
                  <a:pt x="391810" y="6071132"/>
                </a:lnTo>
                <a:cubicBezTo>
                  <a:pt x="-113164" y="5590113"/>
                  <a:pt x="-132583" y="4790809"/>
                  <a:pt x="348437" y="4285835"/>
                </a:cubicBezTo>
                <a:lnTo>
                  <a:pt x="4430964" y="0"/>
                </a:lnTo>
                <a:close/>
              </a:path>
            </a:pathLst>
          </a:custGeom>
          <a:solidFill>
            <a:srgbClr val="FFC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2945" y="2163271"/>
            <a:ext cx="4744382" cy="754286"/>
          </a:xfrm>
        </p:spPr>
        <p:txBody>
          <a:bodyPr>
            <a:noAutofit/>
          </a:bodyPr>
          <a:lstStyle/>
          <a:p>
            <a:r>
              <a:rPr lang="en-US" sz="7200" dirty="0" err="1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UseCase</a:t>
            </a:r>
            <a:r>
              <a:rPr lang="en-US" sz="7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Diagrams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584" y="1156855"/>
            <a:ext cx="538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E" sz="1400" dirty="0"/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43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15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0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2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15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0" presetID="2" presetClass="entr" presetSubtype="2" accel="40000" de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35" grpId="0" animBg="1"/>
          <p:bldP spid="2" grpId="0"/>
          <p:bldP spid="30" grpId="0"/>
        </p:bldLst>
      </p:timing>
    </mc:Fallback>
  </mc:AlternateContent>
</p:sld>
</file>

<file path=ppt/theme/theme1.xml><?xml version="1.0" encoding="utf-8"?>
<a:theme xmlns:a="http://schemas.openxmlformats.org/drawingml/2006/main" name="Facet">
  <a:themeElements>
    <a:clrScheme name="Custom 2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FC000"/>
      </a:accent1>
      <a:accent2>
        <a:srgbClr val="FFC00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3153</TotalTime>
  <Words>227</Words>
  <Application>Microsoft Office PowerPoint</Application>
  <PresentationFormat>Widescreen</PresentationFormat>
  <Paragraphs>84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Segoe UI Black</vt:lpstr>
      <vt:lpstr>SymbolMT</vt:lpstr>
      <vt:lpstr>Times New Roman</vt:lpstr>
      <vt:lpstr>TimesNewRomanPSMT</vt:lpstr>
      <vt:lpstr>Trebuchet MS</vt:lpstr>
      <vt:lpstr>Wingdings 3</vt:lpstr>
      <vt:lpstr>Facet</vt:lpstr>
      <vt:lpstr>Office Theme</vt:lpstr>
      <vt:lpstr>PowerPoint Presentation</vt:lpstr>
      <vt:lpstr>Project Motivation </vt:lpstr>
      <vt:lpstr>Objectives</vt:lpstr>
      <vt:lpstr>Features</vt:lpstr>
      <vt:lpstr>Users</vt:lpstr>
      <vt:lpstr>Model Used</vt:lpstr>
      <vt:lpstr>Software Architecture</vt:lpstr>
      <vt:lpstr>Technologies Used</vt:lpstr>
      <vt:lpstr>UseCase Diagrams</vt:lpstr>
      <vt:lpstr>Tourist Usecases</vt:lpstr>
      <vt:lpstr>Tour Guide Usecases</vt:lpstr>
      <vt:lpstr>Admin Usecases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 Creative Next</dc:creator>
  <cp:lastModifiedBy>FA19-BSE-001</cp:lastModifiedBy>
  <cp:revision>96</cp:revision>
  <dcterms:created xsi:type="dcterms:W3CDTF">2020-10-20T11:10:41Z</dcterms:created>
  <dcterms:modified xsi:type="dcterms:W3CDTF">2023-07-05T19:44:05Z</dcterms:modified>
</cp:coreProperties>
</file>